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37FF7-0626-46F4-BE61-B5D49BEC6912}">
  <a:tblStyle styleId="{36E37FF7-0626-46F4-BE61-B5D49BEC6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3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7ddfe24c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7ddfe24c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ddfe24c4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ddfe24c4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7ddfe24c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7ddfe24c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ddfe24c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ddfe24c4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7ddfe24c4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7ddfe24c4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ddfe24c4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ddfe24c4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7ddfe24c4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7ddfe24c4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7ddfe24c4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7ddfe24c4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ddfe24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ddfe24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a3ca112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a3ca112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ddfe24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ddfe24c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7ddfe24c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7ddfe24c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da3ca112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da3ca112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ddfe24c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ddfe24c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ddfe24c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ddfe24c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7bb926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7bb926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obaxterm.mobatek.net/downloa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641945"/>
            <a:ext cx="8520600" cy="22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to PERFORM’s</a:t>
            </a:r>
            <a:br>
              <a:rPr lang="en-GB"/>
            </a:br>
            <a:r>
              <a:rPr lang="en-GB"/>
              <a:t>Cluster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6400" y="3240175"/>
            <a:ext cx="5627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April 2021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By: Thomas Beaudry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253" y="2899753"/>
            <a:ext cx="3569375" cy="20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61850" y="22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Copying files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25050" y="7681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From your workstation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32150" y="1192026"/>
            <a:ext cx="8520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Regular cp commands work since the file server is automatically mounted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71500" y="16424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a computer not joined to our domain to a node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78600" y="2156538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Copy to a file from a path to your home folder on the server:</a:t>
            </a:r>
            <a:br>
              <a:rPr lang="en-GB" sz="1400"/>
            </a:br>
            <a:r>
              <a:rPr lang="en-GB" sz="1400" b="1"/>
              <a:t>scp /filePath/myFile.txt yourNetname@perform-hpc: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Copy a file from the the directory you are in to a specific path on the server:</a:t>
            </a:r>
            <a:br>
              <a:rPr lang="en-GB" sz="1400"/>
            </a:br>
            <a:r>
              <a:rPr lang="en-GB" sz="1400" b="1"/>
              <a:t>scp myFile.txt yourNetname@perform-hpc:/NAS/Projects/9000080/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If you are copying a directory you need</a:t>
            </a:r>
            <a:r>
              <a:rPr lang="en-GB" sz="1400" b="1"/>
              <a:t> “scp -r”</a:t>
            </a:r>
            <a:endParaRPr sz="14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71500" y="35971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the server to your local computer?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78600" y="4106100"/>
            <a:ext cx="8734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scp awesome.txt localUser@computerName_or_IP_address:</a:t>
            </a:r>
            <a:endParaRPr sz="1400" b="1"/>
          </a:p>
        </p:txBody>
      </p:sp>
      <p:sp>
        <p:nvSpPr>
          <p:cNvPr id="152" name="Google Shape;152;p22"/>
          <p:cNvSpPr txBox="1"/>
          <p:nvPr/>
        </p:nvSpPr>
        <p:spPr>
          <a:xfrm>
            <a:off x="481450" y="4657425"/>
            <a:ext cx="84642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 alternative to scp would be to use a 3rd party graphical software like filezilla: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https://filezilla-project.org/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08150" y="179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Cluster:  Modules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11699" y="948520"/>
            <a:ext cx="8682175" cy="4015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dirty="0"/>
              <a:t>To see which modules (software packages) are available:</a:t>
            </a:r>
            <a:br>
              <a:rPr lang="en-GB" sz="1600" dirty="0"/>
            </a:b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 avail</a:t>
            </a:r>
            <a:br>
              <a:rPr lang="en-GB" sz="1600" b="1" dirty="0"/>
            </a:br>
            <a:endParaRPr sz="16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dirty="0"/>
              <a:t>To load a software / package:</a:t>
            </a:r>
            <a:br>
              <a:rPr lang="en-GB" sz="1600" dirty="0"/>
            </a:b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 load &lt;</a:t>
            </a:r>
            <a:r>
              <a:rPr lang="en-GB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moduleName</a:t>
            </a: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&gt;/&lt;version</a:t>
            </a:r>
            <a:r>
              <a:rPr lang="en-GB" sz="1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&gt;      </a:t>
            </a:r>
            <a:r>
              <a:rPr lang="en-GB" sz="1400" i="1" dirty="0"/>
              <a:t>(if no version is specified it will use the default)</a:t>
            </a:r>
            <a:br>
              <a:rPr lang="en-GB" sz="1600" b="1" dirty="0"/>
            </a:br>
            <a:endParaRPr sz="16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dirty="0"/>
              <a:t>To see which modules you have active:</a:t>
            </a:r>
            <a:br>
              <a:rPr lang="en-GB" sz="1600" dirty="0"/>
            </a:b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 list</a:t>
            </a:r>
            <a:br>
              <a:rPr lang="en-GB" sz="1600" b="1" dirty="0"/>
            </a:br>
            <a:endParaRPr sz="16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dirty="0"/>
              <a:t>To unload a module:</a:t>
            </a:r>
            <a:br>
              <a:rPr lang="en-GB" sz="1600" dirty="0"/>
            </a:b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 unload &lt;module&gt;</a:t>
            </a:r>
            <a:br>
              <a:rPr lang="en-GB" sz="1600" b="1" dirty="0"/>
            </a:br>
            <a:endParaRPr sz="16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dirty="0"/>
              <a:t>To unload all loaded modules:</a:t>
            </a:r>
            <a:br>
              <a:rPr lang="en-GB" sz="1600" dirty="0"/>
            </a:br>
            <a:r>
              <a:rPr lang="en-GB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 purge</a:t>
            </a:r>
            <a:endParaRPr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61850" y="22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Scheduler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61850" y="93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What is it?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85150" y="1381749"/>
            <a:ext cx="8520600" cy="78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service that takes job requests and finds an available machine to process it. Allowing for parallelization of jobs.</a:t>
            </a:r>
            <a:endParaRPr dirty="0"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25050" y="24527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Which one do we use?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85150" y="2918794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SGE  (Son of Grid Engine)</a:t>
            </a:r>
            <a:endParaRPr dirty="0"/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85150" y="357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Anything else to know about 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425050" y="5387800"/>
            <a:ext cx="8734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scp awesome.txt localUser@computerName_or_IP_address:</a:t>
            </a:r>
            <a:endParaRPr sz="1400" b="1"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575" y="2452788"/>
            <a:ext cx="3484894" cy="11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532150" y="4108562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PERFORM-HPC</a:t>
            </a:r>
            <a:r>
              <a:rPr lang="en-GB" dirty="0"/>
              <a:t> is the server that runs the scheduler.  Hence, it can’t process data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230600" y="599702"/>
            <a:ext cx="8542500" cy="169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From within a script: 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#####example of a script resampleimage.sh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endParaRPr sz="105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#!/bin/bash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endParaRPr sz="105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qsub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-j y -o logs/mnc_out.txt -V -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cwd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-q 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all.q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-N 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mncresample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&lt;&lt;END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endParaRPr sz="105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mincresample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/path/to/image/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file.mnc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-like /path/to/image/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template.mnc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GB" sz="105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out.mnc</a:t>
            </a: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endParaRPr sz="105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END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230600" y="3632737"/>
            <a:ext cx="8402100" cy="69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+mn-lt"/>
              </a:rPr>
              <a:t>Optional:</a:t>
            </a:r>
            <a:endParaRPr dirty="0">
              <a:solidFill>
                <a:srgbClr val="FFFFFF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-pe </a:t>
            </a:r>
            <a:r>
              <a:rPr lang="en-GB" sz="1100" dirty="0" err="1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smp</a:t>
            </a: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&lt;</a:t>
            </a:r>
            <a:r>
              <a:rPr lang="en-GB" sz="1100" dirty="0" err="1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num_cores</a:t>
            </a: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&gt;             </a:t>
            </a:r>
            <a:r>
              <a:rPr lang="en-GB" sz="1100" dirty="0">
                <a:solidFill>
                  <a:srgbClr val="FFFFFF"/>
                </a:solidFill>
                <a:latin typeface="+mn-lt"/>
              </a:rPr>
              <a:t>reserves &lt;</a:t>
            </a:r>
            <a:r>
              <a:rPr lang="en-GB" sz="1100" dirty="0" err="1">
                <a:solidFill>
                  <a:srgbClr val="FFFFFF"/>
                </a:solidFill>
                <a:latin typeface="+mn-lt"/>
              </a:rPr>
              <a:t>num_cores</a:t>
            </a:r>
            <a:r>
              <a:rPr lang="en-GB" sz="1100" dirty="0">
                <a:solidFill>
                  <a:srgbClr val="FFFFFF"/>
                </a:solidFill>
                <a:latin typeface="+mn-lt"/>
              </a:rPr>
              <a:t>&gt; which is a number from 1-32</a:t>
            </a:r>
            <a:endParaRPr sz="1100" dirty="0">
              <a:solidFill>
                <a:srgbClr val="FFFFFF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-l </a:t>
            </a:r>
            <a:r>
              <a:rPr lang="en-GB" sz="1100" dirty="0" err="1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h_vmem</a:t>
            </a: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=&lt;</a:t>
            </a:r>
            <a:r>
              <a:rPr lang="en-GB" sz="1100" dirty="0" err="1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num</a:t>
            </a:r>
            <a:r>
              <a:rPr lang="en-GB" sz="1100" dirty="0">
                <a:solidFill>
                  <a:schemeClr val="accent3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&gt;G                </a:t>
            </a:r>
            <a:r>
              <a:rPr lang="en-GB" sz="1100" dirty="0">
                <a:solidFill>
                  <a:srgbClr val="FFFFFF"/>
                </a:solidFill>
                <a:latin typeface="+mn-lt"/>
              </a:rPr>
              <a:t>reserves &lt;</a:t>
            </a:r>
            <a:r>
              <a:rPr lang="en-GB" sz="1100" dirty="0" err="1">
                <a:solidFill>
                  <a:srgbClr val="FFFFFF"/>
                </a:solidFill>
                <a:latin typeface="+mn-lt"/>
              </a:rPr>
              <a:t>num</a:t>
            </a:r>
            <a:r>
              <a:rPr lang="en-GB" sz="1100" dirty="0">
                <a:solidFill>
                  <a:srgbClr val="FFFFFF"/>
                </a:solidFill>
                <a:latin typeface="+mn-lt"/>
              </a:rPr>
              <a:t>&gt; GB of RAM, i.e. -l </a:t>
            </a:r>
            <a:r>
              <a:rPr lang="en-GB" sz="1100" dirty="0" err="1">
                <a:solidFill>
                  <a:srgbClr val="FFFFFF"/>
                </a:solidFill>
                <a:latin typeface="+mn-lt"/>
              </a:rPr>
              <a:t>h_vmem</a:t>
            </a:r>
            <a:r>
              <a:rPr lang="en-GB" sz="1100" dirty="0">
                <a:solidFill>
                  <a:srgbClr val="FFFFFF"/>
                </a:solidFill>
                <a:latin typeface="+mn-lt"/>
              </a:rPr>
              <a:t>=12G reserves 12GB</a:t>
            </a:r>
            <a:endParaRPr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361850" y="106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Submitting jobs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30600" y="2346210"/>
            <a:ext cx="2286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Important: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230600" y="4430692"/>
            <a:ext cx="8432400" cy="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FFFFFF"/>
                </a:solidFill>
                <a:latin typeface="+mn-lt"/>
              </a:rPr>
              <a:t>From the </a:t>
            </a:r>
            <a:r>
              <a:rPr lang="en-GB" dirty="0" err="1">
                <a:solidFill>
                  <a:srgbClr val="FFFFFF"/>
                </a:solidFill>
                <a:latin typeface="+mn-lt"/>
              </a:rPr>
              <a:t>comand</a:t>
            </a:r>
            <a:r>
              <a:rPr lang="en-GB" dirty="0">
                <a:solidFill>
                  <a:srgbClr val="FFFFFF"/>
                </a:solidFill>
                <a:latin typeface="+mn-lt"/>
              </a:rPr>
              <a:t> line:</a:t>
            </a:r>
            <a:br>
              <a:rPr lang="en-GB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10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qsub</a:t>
            </a:r>
            <a:r>
              <a:rPr lang="en-GB" sz="11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-j y -o logs/mnc_out.txt -V -</a:t>
            </a:r>
            <a:r>
              <a:rPr lang="en-GB" sz="110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cwd</a:t>
            </a:r>
            <a:r>
              <a:rPr lang="en-GB" sz="11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-q </a:t>
            </a:r>
            <a:r>
              <a:rPr lang="en-GB" sz="110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all.q</a:t>
            </a:r>
            <a:r>
              <a:rPr lang="en-GB" sz="11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-N </a:t>
            </a:r>
            <a:r>
              <a:rPr lang="en-GB" sz="1100" b="1" dirty="0" err="1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mncresample</a:t>
            </a:r>
            <a:r>
              <a:rPr lang="en-GB" sz="1100" b="1" dirty="0">
                <a:solidFill>
                  <a:srgbClr val="FFFFFF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./resampleimage2.sh</a:t>
            </a:r>
            <a:endParaRPr sz="1100" b="1" dirty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CF3C27-EED4-324D-CB40-79073C847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39578"/>
              </p:ext>
            </p:extLst>
          </p:nvPr>
        </p:nvGraphicFramePr>
        <p:xfrm>
          <a:off x="326222" y="2714187"/>
          <a:ext cx="6096000" cy="777240"/>
        </p:xfrm>
        <a:graphic>
          <a:graphicData uri="http://schemas.openxmlformats.org/drawingml/2006/table">
            <a:tbl>
              <a:tblPr firstRow="1" bandRow="1">
                <a:tableStyleId>{36E37FF7-0626-46F4-BE61-B5D49BEC6912}</a:tableStyleId>
              </a:tblPr>
              <a:tblGrid>
                <a:gridCol w="1930088">
                  <a:extLst>
                    <a:ext uri="{9D8B030D-6E8A-4147-A177-3AD203B41FA5}">
                      <a16:colId xmlns:a16="http://schemas.microsoft.com/office/drawing/2014/main" val="3345093261"/>
                    </a:ext>
                  </a:extLst>
                </a:gridCol>
                <a:gridCol w="4165912">
                  <a:extLst>
                    <a:ext uri="{9D8B030D-6E8A-4147-A177-3AD203B41FA5}">
                      <a16:colId xmlns:a16="http://schemas.microsoft.com/office/drawing/2014/main" val="3584348265"/>
                    </a:ext>
                  </a:extLst>
                </a:gridCol>
              </a:tblGrid>
              <a:tr h="191759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-o logs/mnc_out.txt</a:t>
                      </a:r>
                      <a:endParaRPr lang="en-CA" sz="11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is the output of the job. Make sure that the logs folder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43325"/>
                  </a:ext>
                </a:extLst>
              </a:tr>
              <a:tr h="191759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-q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all.q</a:t>
                      </a:r>
                      <a:endParaRPr lang="en-CA" sz="11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is the queue that you are submitting the job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86456"/>
                  </a:ext>
                </a:extLst>
              </a:tr>
              <a:tr h="191759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-N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mncresample</a:t>
                      </a:r>
                      <a:endParaRPr lang="en-CA" sz="11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is the name displayed in the 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1502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jobs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351825" y="681250"/>
            <a:ext cx="85815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Consolas" panose="020B0609020204030204" pitchFamily="49" charset="0"/>
              </a:rPr>
              <a:t>perform-admin@perf-hpc01:~$ </a:t>
            </a:r>
            <a:r>
              <a:rPr lang="en-GB" sz="1200" b="1" dirty="0" err="1">
                <a:latin typeface="Consolas" panose="020B0609020204030204" pitchFamily="49" charset="0"/>
              </a:rPr>
              <a:t>qstat</a:t>
            </a:r>
            <a:r>
              <a:rPr lang="en-GB" sz="1200" b="1" dirty="0">
                <a:latin typeface="Consolas" panose="020B0609020204030204" pitchFamily="49" charset="0"/>
              </a:rPr>
              <a:t> -f</a:t>
            </a:r>
            <a:endParaRPr sz="1200" b="1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latin typeface="Consolas" panose="020B0609020204030204" pitchFamily="49" charset="0"/>
              </a:rPr>
              <a:t>queuename</a:t>
            </a:r>
            <a:r>
              <a:rPr lang="en-GB" sz="1200" dirty="0">
                <a:latin typeface="Consolas" panose="020B0609020204030204" pitchFamily="49" charset="0"/>
              </a:rPr>
              <a:t>                      </a:t>
            </a:r>
            <a:r>
              <a:rPr lang="en-GB" sz="1200" dirty="0" err="1">
                <a:latin typeface="Consolas" panose="020B0609020204030204" pitchFamily="49" charset="0"/>
              </a:rPr>
              <a:t>qtype</a:t>
            </a:r>
            <a:r>
              <a:rPr lang="en-GB" sz="1200" dirty="0">
                <a:latin typeface="Consolas" panose="020B0609020204030204" pitchFamily="49" charset="0"/>
              </a:rPr>
              <a:t> </a:t>
            </a:r>
            <a:r>
              <a:rPr lang="en-GB" sz="1200" dirty="0" err="1">
                <a:latin typeface="Consolas" panose="020B0609020204030204" pitchFamily="49" charset="0"/>
              </a:rPr>
              <a:t>resv</a:t>
            </a:r>
            <a:r>
              <a:rPr lang="en-GB" sz="1200" dirty="0">
                <a:latin typeface="Consolas" panose="020B0609020204030204" pitchFamily="49" charset="0"/>
              </a:rPr>
              <a:t>/used/tot. </a:t>
            </a:r>
            <a:r>
              <a:rPr lang="en-GB" sz="1200" dirty="0" err="1">
                <a:latin typeface="Consolas" panose="020B0609020204030204" pitchFamily="49" charset="0"/>
              </a:rPr>
              <a:t>load_avg</a:t>
            </a:r>
            <a:r>
              <a:rPr lang="en-GB" sz="1200" dirty="0">
                <a:latin typeface="Consolas" panose="020B0609020204030204" pitchFamily="49" charset="0"/>
              </a:rPr>
              <a:t> arch          states</a:t>
            </a:r>
            <a:endParaRPr sz="1200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Consolas" panose="020B0609020204030204" pitchFamily="49" charset="0"/>
              </a:rPr>
              <a:t>---------------------------------------------------------------------------------</a:t>
            </a: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all.q@perf-hpc02.concordia.ca  BIP   0/0/32         0.21     lx-amd64      ---------------------------------------------------------------------------------</a:t>
            </a: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all.q@perf-hpc03.concordia.ca  BIP   0/0/32         0.07     lx-amd64     </a:t>
            </a:r>
            <a:br>
              <a:rPr lang="en-GB" sz="1200" dirty="0">
                <a:latin typeface="Consolas" panose="020B0609020204030204" pitchFamily="49" charset="0"/>
              </a:rPr>
            </a:b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################################################################# </a:t>
            </a: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PENDING JOBS - PENDING JOBS - PENDING JOBS - PENDING JOBS</a:t>
            </a: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#################################################################</a:t>
            </a:r>
            <a:br>
              <a:rPr lang="en-GB" sz="1200" dirty="0">
                <a:latin typeface="Consolas" panose="020B0609020204030204" pitchFamily="49" charset="0"/>
              </a:rPr>
            </a:br>
            <a:r>
              <a:rPr lang="en-GB" sz="1200" dirty="0">
                <a:latin typeface="Consolas" panose="020B0609020204030204" pitchFamily="49" charset="0"/>
              </a:rPr>
              <a:t>  13269 0.55500 mnc_hpc03  perform-admi </a:t>
            </a:r>
            <a:r>
              <a:rPr lang="en-GB" sz="1200" dirty="0" err="1">
                <a:latin typeface="Consolas" panose="020B0609020204030204" pitchFamily="49" charset="0"/>
              </a:rPr>
              <a:t>qw</a:t>
            </a:r>
            <a:r>
              <a:rPr lang="en-GB" sz="1200" dirty="0">
                <a:latin typeface="Consolas" panose="020B0609020204030204" pitchFamily="49" charset="0"/>
              </a:rPr>
              <a:t>    04/11/2019 11:57:38     1        </a:t>
            </a:r>
            <a:endParaRPr sz="1200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Consolas" panose="020B0609020204030204" pitchFamily="49" charset="0"/>
              </a:rPr>
              <a:t>  13279 0.55500 </a:t>
            </a:r>
            <a:r>
              <a:rPr lang="en-GB" sz="1200" dirty="0" err="1">
                <a:latin typeface="Consolas" panose="020B0609020204030204" pitchFamily="49" charset="0"/>
              </a:rPr>
              <a:t>mnc_imglab</a:t>
            </a:r>
            <a:r>
              <a:rPr lang="en-GB" sz="1200" dirty="0">
                <a:latin typeface="Consolas" panose="020B0609020204030204" pitchFamily="49" charset="0"/>
              </a:rPr>
              <a:t> perform-admi </a:t>
            </a:r>
            <a:r>
              <a:rPr lang="en-GB" sz="1200" dirty="0" err="1">
                <a:latin typeface="Consolas" panose="020B0609020204030204" pitchFamily="49" charset="0"/>
              </a:rPr>
              <a:t>qw</a:t>
            </a:r>
            <a:r>
              <a:rPr lang="en-GB" sz="1200" dirty="0">
                <a:latin typeface="Consolas" panose="020B0609020204030204" pitchFamily="49" charset="0"/>
              </a:rPr>
              <a:t>    04/11/2019 11:57:38     1        </a:t>
            </a:r>
            <a:endParaRPr sz="1200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Consolas" panose="020B0609020204030204" pitchFamily="49" charset="0"/>
              </a:rPr>
              <a:t>  13280 0.55500 </a:t>
            </a:r>
            <a:r>
              <a:rPr lang="en-GB" sz="1200" dirty="0" err="1">
                <a:latin typeface="Consolas" panose="020B0609020204030204" pitchFamily="49" charset="0"/>
              </a:rPr>
              <a:t>mnc_imglab</a:t>
            </a:r>
            <a:r>
              <a:rPr lang="en-GB" sz="1200" dirty="0">
                <a:latin typeface="Consolas" panose="020B0609020204030204" pitchFamily="49" charset="0"/>
              </a:rPr>
              <a:t> perform-admi </a:t>
            </a:r>
            <a:r>
              <a:rPr lang="en-GB" sz="1200" dirty="0" err="1">
                <a:latin typeface="Consolas" panose="020B0609020204030204" pitchFamily="49" charset="0"/>
              </a:rPr>
              <a:t>qw</a:t>
            </a:r>
            <a:r>
              <a:rPr lang="en-GB" sz="1200" dirty="0">
                <a:latin typeface="Consolas" panose="020B0609020204030204" pitchFamily="49" charset="0"/>
              </a:rPr>
              <a:t>    04/11/2019 11:57:38     1     </a:t>
            </a:r>
            <a:endParaRPr sz="1200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Useful Commands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351825" y="681250"/>
            <a:ext cx="85815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dirty="0">
                <a:solidFill>
                  <a:srgbClr val="FFFFFF"/>
                </a:solidFill>
              </a:rPr>
              <a:t>Delete:   				</a:t>
            </a:r>
            <a:r>
              <a:rPr lang="en-GB" sz="1400" b="1" dirty="0" err="1">
                <a:solidFill>
                  <a:srgbClr val="FFFFFF"/>
                </a:solidFill>
              </a:rPr>
              <a:t>qdel</a:t>
            </a:r>
            <a:r>
              <a:rPr lang="en-GB" sz="1400" b="1" dirty="0">
                <a:solidFill>
                  <a:srgbClr val="FFFFFF"/>
                </a:solidFill>
              </a:rPr>
              <a:t> -j &lt;job number&gt;</a:t>
            </a:r>
            <a:br>
              <a:rPr lang="en-GB" sz="1400" dirty="0">
                <a:solidFill>
                  <a:srgbClr val="FFFFFF"/>
                </a:solidFill>
              </a:rPr>
            </a:br>
            <a:r>
              <a:rPr lang="en-GB" sz="1400" dirty="0">
                <a:solidFill>
                  <a:srgbClr val="FFFFFF"/>
                </a:solidFill>
              </a:rPr>
              <a:t>Delete all your jobs:   			</a:t>
            </a:r>
            <a:r>
              <a:rPr lang="en-GB" sz="1400" b="1" dirty="0" err="1">
                <a:solidFill>
                  <a:srgbClr val="FFFFFF"/>
                </a:solidFill>
              </a:rPr>
              <a:t>qdel</a:t>
            </a:r>
            <a:r>
              <a:rPr lang="en-GB" sz="1400" b="1" dirty="0">
                <a:solidFill>
                  <a:srgbClr val="FFFFFF"/>
                </a:solidFill>
              </a:rPr>
              <a:t> -u &lt;username&gt;</a:t>
            </a:r>
            <a:br>
              <a:rPr lang="en-GB" sz="1400" b="1" dirty="0">
                <a:solidFill>
                  <a:srgbClr val="FFFFFF"/>
                </a:solidFill>
              </a:rPr>
            </a:br>
            <a:endParaRPr dirty="0">
              <a:solidFill>
                <a:srgbClr val="FFFFFF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70975" y="1989475"/>
            <a:ext cx="8161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350925" y="1638550"/>
            <a:ext cx="848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Check job status (used for errors):  	</a:t>
            </a:r>
            <a:r>
              <a:rPr lang="en-GB" b="1" dirty="0" err="1">
                <a:solidFill>
                  <a:srgbClr val="FFFFFF"/>
                </a:solidFill>
              </a:rPr>
              <a:t>qstat</a:t>
            </a:r>
            <a:r>
              <a:rPr lang="en-GB" b="1" dirty="0">
                <a:solidFill>
                  <a:srgbClr val="FFFFFF"/>
                </a:solidFill>
              </a:rPr>
              <a:t> -j &lt;</a:t>
            </a:r>
            <a:r>
              <a:rPr lang="en-GB" b="1" dirty="0" err="1">
                <a:solidFill>
                  <a:srgbClr val="FFFFFF"/>
                </a:solidFill>
              </a:rPr>
              <a:t>job_number</a:t>
            </a:r>
            <a:r>
              <a:rPr lang="en-GB" b="1" dirty="0">
                <a:solidFill>
                  <a:srgbClr val="FFFFFF"/>
                </a:solidFill>
              </a:rPr>
              <a:t>&gt;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351300" y="2296350"/>
            <a:ext cx="8441400" cy="13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Summary of how busy the cluster is:  	</a:t>
            </a:r>
            <a:r>
              <a:rPr lang="en-GB" b="1" dirty="0" err="1">
                <a:solidFill>
                  <a:srgbClr val="FFFFFF"/>
                </a:solidFill>
              </a:rPr>
              <a:t>qstat</a:t>
            </a:r>
            <a:r>
              <a:rPr lang="en-GB" b="1" dirty="0">
                <a:solidFill>
                  <a:srgbClr val="FFFFFF"/>
                </a:solidFill>
              </a:rPr>
              <a:t> -g c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  <a:t>CLUSTER QUEUE                   CQLOAD   USED    RES  AVAIL  TOTAL </a:t>
            </a:r>
            <a:r>
              <a:rPr lang="en-GB" sz="900" dirty="0" err="1">
                <a:solidFill>
                  <a:srgbClr val="FFFFFF"/>
                </a:solidFill>
                <a:latin typeface="Consolas" panose="020B0609020204030204" pitchFamily="49" charset="0"/>
              </a:rPr>
              <a:t>aoACDS</a:t>
            </a:r>
            <a: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  <a:t>  </a:t>
            </a:r>
            <a:r>
              <a:rPr lang="en-GB" sz="900" dirty="0" err="1">
                <a:solidFill>
                  <a:srgbClr val="FFFFFF"/>
                </a:solidFill>
                <a:latin typeface="Consolas" panose="020B0609020204030204" pitchFamily="49" charset="0"/>
              </a:rPr>
              <a:t>cdsuE</a:t>
            </a:r>
            <a: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  <a:t>  ------------------------------------------------</a:t>
            </a:r>
            <a:b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900" dirty="0" err="1">
                <a:solidFill>
                  <a:srgbClr val="FFFFFF"/>
                </a:solidFill>
                <a:latin typeface="Consolas" panose="020B0609020204030204" pitchFamily="49" charset="0"/>
              </a:rPr>
              <a:t>all.q</a:t>
            </a:r>
            <a: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  <a:t>                                                      0.02      0      0        352    466          0    114 </a:t>
            </a:r>
            <a:b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900" dirty="0" err="1">
                <a:solidFill>
                  <a:srgbClr val="FFFFFF"/>
                </a:solidFill>
                <a:latin typeface="Consolas" panose="020B0609020204030204" pitchFamily="49" charset="0"/>
              </a:rPr>
              <a:t>matlab.q</a:t>
            </a:r>
            <a:r>
              <a:rPr lang="en-GB" sz="900" dirty="0">
                <a:solidFill>
                  <a:srgbClr val="FFFFFF"/>
                </a:solidFill>
                <a:latin typeface="Consolas" panose="020B0609020204030204" pitchFamily="49" charset="0"/>
              </a:rPr>
              <a:t>                                               0.02      0      0        192    192          0      0 </a:t>
            </a:r>
            <a:endParaRPr sz="900" dirty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01925" y="4399050"/>
            <a:ext cx="84813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See everyone’s job activity:  		</a:t>
            </a:r>
            <a:r>
              <a:rPr lang="en-GB" b="1" dirty="0" err="1">
                <a:solidFill>
                  <a:srgbClr val="FFFFFF"/>
                </a:solidFill>
              </a:rPr>
              <a:t>qstat</a:t>
            </a:r>
            <a:r>
              <a:rPr lang="en-GB" b="1" dirty="0">
                <a:solidFill>
                  <a:srgbClr val="FFFFFF"/>
                </a:solidFill>
              </a:rPr>
              <a:t> -f -u \*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Example of dealing with errors: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351825" y="681250"/>
            <a:ext cx="85815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qstat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-f</a:t>
            </a:r>
            <a:b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  <a:t>################################################################## - PENDING JOBS - PENDING JOBS - PENDING JOBS - PENDING JOBS - PENDING JOBS</a:t>
            </a:r>
            <a:b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  <a:t>##################################################################</a:t>
            </a:r>
            <a:endParaRPr sz="1200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  <a:t>  13382 0.55500 mnc_hpc01  perform-admi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Eqw</a:t>
            </a:r>
            <a: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  <a:t>   04/12/2019 12:11:56     1        </a:t>
            </a:r>
            <a:endParaRPr sz="1200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-GB" sz="12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endParaRPr sz="1200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70975" y="1989475"/>
            <a:ext cx="8161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350925" y="1638550"/>
            <a:ext cx="848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351300" y="2460700"/>
            <a:ext cx="8441400" cy="25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b="1">
                <a:solidFill>
                  <a:srgbClr val="FFFFFF"/>
                </a:solidFill>
                <a:latin typeface="Consolas" panose="020B0609020204030204" pitchFamily="49" charset="0"/>
              </a:rPr>
            </a:br>
            <a:br>
              <a:rPr lang="en-GB" sz="1200" b="1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200" b="1">
                <a:solidFill>
                  <a:srgbClr val="FFFFFF"/>
                </a:solidFill>
                <a:latin typeface="Consolas" panose="020B0609020204030204" pitchFamily="49" charset="0"/>
              </a:rPr>
              <a:t>$qstat -j 13382</a:t>
            </a:r>
            <a:br>
              <a:rPr lang="en-GB" sz="1200">
                <a:solidFill>
                  <a:srgbClr val="FFFFFF"/>
                </a:solidFill>
                <a:latin typeface="Consolas" panose="020B0609020204030204" pitchFamily="49" charset="0"/>
              </a:rPr>
            </a:br>
            <a:br>
              <a:rPr lang="en-GB" sz="120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en-GB" sz="1200">
                <a:solidFill>
                  <a:srgbClr val="FFFFFF"/>
                </a:solidFill>
                <a:latin typeface="Consolas" panose="020B0609020204030204" pitchFamily="49" charset="0"/>
              </a:rPr>
              <a:t>error reason          1:      04/12/2019 12:12:08 [1661213601:5373]: error: can't open output file "/NAS/home/perform-admin/logs/mnc_out.txt": No such file or directory</a:t>
            </a:r>
            <a:endParaRPr sz="120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255525" y="6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Submitting to specific hosts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11700" y="736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 following script is a good example at how you can specify specific hosts to submit to.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93200" y="1158900"/>
            <a:ext cx="7478400" cy="3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#!/bin/bash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#perf-hpc01 through 12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for 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in {1..12}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do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       if [ ${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} -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lt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10 ]  #make sure 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is 2 digits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       then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               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=0${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}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       fi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queue=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all.q@perf-hpc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${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}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qsub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-j y -o logs/mnc_out.txt -V -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cwd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-q $queue -N 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mnc_hpc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${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num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} &lt;&lt;END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mincresample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/util/packages/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minc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-toolkit/1.9.11/minc-itk4/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icbm_segmented_masked.mnc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 -like /util/packages/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minc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-toolkit/1.9.11/minc-itk4/</a:t>
            </a:r>
            <a:r>
              <a:rPr lang="en-GB" sz="12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icb</a:t>
            </a: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echo $HOSTNAME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END</a:t>
            </a: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Consolas" panose="020B0609020204030204" pitchFamily="49" charset="0"/>
              </a:rPr>
              <a:t>done</a:t>
            </a:r>
            <a:endParaRPr b="1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-26884"/>
            <a:ext cx="9144000" cy="548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very </a:t>
            </a:r>
            <a:r>
              <a:rPr lang="en-GB" dirty="0" err="1"/>
              <a:t>very</a:t>
            </a:r>
            <a:r>
              <a:rPr lang="en-GB" dirty="0"/>
              <a:t> brief intro to </a:t>
            </a:r>
            <a:r>
              <a:rPr lang="en-GB" dirty="0" err="1"/>
              <a:t>linux</a:t>
            </a:r>
            <a:r>
              <a:rPr lang="en-GB" dirty="0"/>
              <a:t> commands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40327" y="969201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Change directory: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cd example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40325" y="1382352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Write text to a new/old file: 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echo "some text" &gt;&gt; file1.txt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52927" y="1795503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Rename file: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mv file1.txt newFile.txt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40327" y="2208654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Make directory (folder): 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 err="1">
                <a:latin typeface="Consolas" panose="020B0609020204030204" pitchFamily="49" charset="0"/>
              </a:rPr>
              <a:t>mkdir</a:t>
            </a:r>
            <a:r>
              <a:rPr lang="en-GB" sz="1600" b="1" dirty="0">
                <a:latin typeface="Consolas" panose="020B0609020204030204" pitchFamily="49" charset="0"/>
              </a:rPr>
              <a:t> subdir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40327" y="2621805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Copy file: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cp newFilename.txt subdir/</a:t>
            </a:r>
            <a:endParaRPr sz="105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40327" y="3034956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Change directory: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cd subdir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40327" y="3448107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Read file: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cat newFile.txt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52925" y="3861258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Search file for word: 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cat newFile.txt | grep "text"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52927" y="4274409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700" dirty="0"/>
              <a:t>Delete file: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rm newFile.txt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52926" y="4687556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700" dirty="0"/>
              <a:t>What folder am I in?: 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 err="1">
                <a:latin typeface="Consolas" panose="020B0609020204030204" pitchFamily="49" charset="0"/>
              </a:rPr>
              <a:t>pwd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40327" y="556050"/>
            <a:ext cx="8820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Directory listing: 		</a:t>
            </a:r>
            <a:r>
              <a:rPr lang="en-GB" sz="1600" dirty="0">
                <a:latin typeface="Consolas" panose="020B0609020204030204" pitchFamily="49" charset="0"/>
              </a:rPr>
              <a:t>username@perf-hpc01:~$ </a:t>
            </a:r>
            <a:r>
              <a:rPr lang="en-GB" sz="1600" b="1" dirty="0">
                <a:latin typeface="Consolas" panose="020B0609020204030204" pitchFamily="49" charset="0"/>
              </a:rPr>
              <a:t>ls</a:t>
            </a:r>
            <a:endParaRPr sz="16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61850" y="22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What is a cluster?</a:t>
            </a:r>
            <a:endParaRPr sz="24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85150" y="62655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series of connected machines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61850" y="13180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What machines are connected to our cluster?</a:t>
            </a:r>
            <a:endParaRPr sz="24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42025" y="1702997"/>
            <a:ext cx="8563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12 compute nodes.  23 researcher workstations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61850" y="2339560"/>
            <a:ext cx="86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is a compute node?</a:t>
            </a:r>
            <a:endParaRPr sz="240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41950" y="2741184"/>
            <a:ext cx="8563800" cy="788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powerful server used to process data that is in a server room that doesn’t have a monitor (perf-hpc01 through perf-hpc12)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61850" y="3693436"/>
            <a:ext cx="86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is a workstation?</a:t>
            </a:r>
            <a:endParaRPr sz="2400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441950" y="4095536"/>
            <a:ext cx="8563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powerful desktop computer owned by a PI </a:t>
            </a:r>
            <a:r>
              <a:rPr lang="en-GB" i="1" dirty="0"/>
              <a:t>(Primary Investigator – a faculty researcher)</a:t>
            </a:r>
            <a:endParaRPr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43313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What is a data </a:t>
            </a:r>
            <a:r>
              <a:rPr lang="en-GB" sz="2400" dirty="0" err="1"/>
              <a:t>center</a:t>
            </a:r>
            <a:r>
              <a:rPr lang="en-GB" sz="2400" dirty="0"/>
              <a:t>?</a:t>
            </a:r>
            <a:endParaRPr sz="24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506788" y="354332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very cold air-conditioned locked room where all our servers are located </a:t>
            </a:r>
            <a:r>
              <a:rPr lang="en-GB" i="1" dirty="0"/>
              <a:t>(Concordia has two, one each at SGW and Loyola campus)</a:t>
            </a:r>
            <a:endParaRPr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688" y="11839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What is a domain computer?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66625" y="1537033"/>
            <a:ext cx="8677375" cy="1724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 machine that is joined to Concordia's domain.  </a:t>
            </a:r>
            <a:br>
              <a:rPr lang="en-GB" dirty="0"/>
            </a:br>
            <a:r>
              <a:rPr lang="en-GB" dirty="0"/>
              <a:t>Signs that it’s joined:  If you can login with your Netname, If the output from “realm list” is concordia.ca</a:t>
            </a:r>
            <a:br>
              <a:rPr lang="en-GB" dirty="0"/>
            </a:br>
            <a:r>
              <a:rPr lang="en-GB" sz="1600" i="1" dirty="0"/>
              <a:t>* If you are joined you don’t need to type .concordia.ca when connecting to a box</a:t>
            </a:r>
            <a:endParaRPr sz="1600" i="1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4075" y="2940311"/>
            <a:ext cx="86391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What is storage?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68350" y="333997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Where data is stored (hard drives)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3804555"/>
            <a:ext cx="869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Local vs Remote storage?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28450" y="416018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Local: On the hard drive that you are using</a:t>
            </a:r>
            <a:br>
              <a:rPr lang="en-GB" dirty="0"/>
            </a:br>
            <a:r>
              <a:rPr lang="en-GB" dirty="0"/>
              <a:t>Remote:  Our file server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File Server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2856500" cy="457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Over 100 TB of storage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Access is only through Netname accounts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What’s on it?  /NAS, home folders, modules, project &amp; PI folders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Servers, workstations, imaging archiving servers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Not fully in our control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Slower than a local hard (especially MATLAB!)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GB" sz="1400" dirty="0"/>
              <a:t>We have a backup one downtown</a:t>
            </a:r>
            <a:br>
              <a:rPr lang="en-GB" sz="1400" dirty="0"/>
            </a:b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060" y="619200"/>
            <a:ext cx="5307965" cy="418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16390"/>
            <a:ext cx="8520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File Server Data organization</a:t>
            </a:r>
            <a:endParaRPr sz="2400"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954579"/>
            <a:ext cx="8520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Home</a:t>
            </a:r>
            <a:r>
              <a:rPr lang="en-GB" dirty="0"/>
              <a:t>: /NAS/home             </a:t>
            </a:r>
            <a:r>
              <a:rPr lang="en-GB" b="1" dirty="0"/>
              <a:t>Project</a:t>
            </a:r>
            <a:r>
              <a:rPr lang="en-GB" dirty="0"/>
              <a:t>: /NAS/Projects                     </a:t>
            </a:r>
            <a:r>
              <a:rPr lang="en-GB" b="1" dirty="0"/>
              <a:t>PI</a:t>
            </a:r>
            <a:r>
              <a:rPr lang="en-GB" dirty="0"/>
              <a:t>: /NAS/PI</a:t>
            </a:r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1782465"/>
            <a:ext cx="8520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What’s in a Project folder?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64100" y="2345225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/>
              <a:t>username@perf-hpc01:/NAS/Projects/10000001$ ls</a:t>
            </a:r>
            <a:br>
              <a:rPr lang="en-GB" sz="1500" dirty="0"/>
            </a:br>
            <a:r>
              <a:rPr lang="en-GB" sz="1500" dirty="0">
                <a:solidFill>
                  <a:schemeClr val="accent1">
                    <a:lumMod val="50000"/>
                  </a:schemeClr>
                </a:solidFill>
              </a:rPr>
              <a:t>Data  Documentation  Notes  Protocols</a:t>
            </a:r>
            <a:endParaRPr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87900" y="3198125"/>
            <a:ext cx="8673000" cy="17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Imaging data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/NAS/Projects/&lt;</a:t>
            </a:r>
            <a:r>
              <a:rPr lang="en-GB" sz="1400" dirty="0" err="1"/>
              <a:t>projectNum</a:t>
            </a:r>
            <a:r>
              <a:rPr lang="en-GB" sz="1400" dirty="0"/>
              <a:t>&gt;/Data/DICOM/PET</a:t>
            </a:r>
            <a:br>
              <a:rPr lang="en-GB" sz="1400" dirty="0"/>
            </a:br>
            <a:r>
              <a:rPr lang="en-GB" sz="1400" dirty="0"/>
              <a:t>/NAS/Projects/&lt;</a:t>
            </a:r>
            <a:r>
              <a:rPr lang="en-GB" sz="1400" dirty="0" err="1"/>
              <a:t>projectNum</a:t>
            </a:r>
            <a:r>
              <a:rPr lang="en-GB" sz="1400" dirty="0"/>
              <a:t>&gt;/Data/DICOM/MRI</a:t>
            </a:r>
            <a:br>
              <a:rPr lang="en-GB" sz="1400" dirty="0"/>
            </a:br>
            <a:r>
              <a:rPr lang="en-GB" sz="1400" dirty="0"/>
              <a:t>/NAS/Projects/&lt;</a:t>
            </a:r>
            <a:r>
              <a:rPr lang="en-GB" sz="1400" dirty="0" err="1"/>
              <a:t>projectNum</a:t>
            </a:r>
            <a:r>
              <a:rPr lang="en-GB" sz="1400" dirty="0"/>
              <a:t>&gt;/Data/MRS/    	     </a:t>
            </a:r>
            <a:r>
              <a:rPr lang="en-GB" sz="1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(data is in there, and </a:t>
            </a:r>
            <a:r>
              <a:rPr lang="en-GB" sz="1400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OpenMRS</a:t>
            </a:r>
            <a:r>
              <a:rPr lang="en-GB" sz="1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output in outputs)</a:t>
            </a:r>
            <a:endParaRPr sz="15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</a:rPr>
              <a:t>Home</a:t>
            </a:r>
            <a:r>
              <a:rPr lang="en-GB" sz="1400" dirty="0">
                <a:solidFill>
                  <a:srgbClr val="000000"/>
                </a:solidFill>
              </a:rPr>
              <a:t>: /NAS/home             </a:t>
            </a:r>
            <a:r>
              <a:rPr lang="en-GB" sz="1400" b="1" dirty="0">
                <a:solidFill>
                  <a:srgbClr val="000000"/>
                </a:solidFill>
              </a:rPr>
              <a:t>Project</a:t>
            </a:r>
            <a:r>
              <a:rPr lang="en-GB" sz="1400" dirty="0">
                <a:solidFill>
                  <a:srgbClr val="000000"/>
                </a:solidFill>
              </a:rPr>
              <a:t>: /NAS/Projects                     </a:t>
            </a:r>
            <a:r>
              <a:rPr lang="en-GB" sz="1400" b="1" dirty="0">
                <a:solidFill>
                  <a:srgbClr val="000000"/>
                </a:solidFill>
              </a:rPr>
              <a:t>PI</a:t>
            </a:r>
            <a:r>
              <a:rPr lang="en-GB" sz="1400" dirty="0">
                <a:solidFill>
                  <a:srgbClr val="000000"/>
                </a:solidFill>
              </a:rPr>
              <a:t>: /NAS/PI</a:t>
            </a:r>
            <a:br>
              <a:rPr lang="en-GB" sz="1400" dirty="0">
                <a:solidFill>
                  <a:srgbClr val="000000"/>
                </a:solidFill>
              </a:rPr>
            </a:b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61850" y="22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Accounts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61850" y="93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Local Account vs Network account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85150" y="1552349"/>
            <a:ext cx="8520600" cy="1741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Local:  An account that exists only on your machine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Pro:  If the file server is unresponsive you can still use your computer</a:t>
            </a:r>
            <a:br>
              <a:rPr lang="en-GB" dirty="0"/>
            </a:br>
            <a:r>
              <a:rPr lang="en-GB" dirty="0"/>
              <a:t>Con:  running jobs on the cluster requires lots of manual setup,  only exists on 1 machine, separate home folders</a:t>
            </a:r>
            <a:br>
              <a:rPr lang="en-GB" dirty="0"/>
            </a:b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25050" y="2611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25050" y="3294013"/>
            <a:ext cx="8520600" cy="14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Network:  A Netname account </a:t>
            </a:r>
            <a:br>
              <a:rPr lang="en-GB" dirty="0"/>
            </a:br>
            <a:br>
              <a:rPr lang="en-GB" sz="1400" dirty="0"/>
            </a:br>
            <a:r>
              <a:rPr lang="en-GB" dirty="0"/>
              <a:t>Pro:  connect to any machine, share your home folder across the machines</a:t>
            </a:r>
            <a:br>
              <a:rPr lang="en-GB" dirty="0"/>
            </a:br>
            <a:r>
              <a:rPr lang="en-GB" dirty="0"/>
              <a:t>Con:  user identity is managed by Concordia name server</a:t>
            </a: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85675" y="534382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38325" y="3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Connecting remotely to the cluster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85150" y="155235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25050" y="2388758"/>
            <a:ext cx="85206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From </a:t>
            </a:r>
            <a:r>
              <a:rPr lang="en-GB" sz="2400" dirty="0" err="1"/>
              <a:t>linux</a:t>
            </a:r>
            <a:r>
              <a:rPr lang="en-GB" sz="2400" dirty="0"/>
              <a:t> &amp; OSX:</a:t>
            </a:r>
            <a:endParaRPr sz="2400"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535325" y="2804483"/>
            <a:ext cx="85206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/>
              <a:t>ssh netname@perform-hpc</a:t>
            </a:r>
            <a:br>
              <a:rPr lang="en-GB" sz="1400"/>
            </a:br>
            <a:r>
              <a:rPr lang="en-GB" sz="1400" b="1"/>
              <a:t>ssh -XY netname@perform-hpc</a:t>
            </a:r>
            <a:r>
              <a:rPr lang="en-GB" sz="1400"/>
              <a:t>     (if you want to use graphical programs)  </a:t>
            </a:r>
            <a:br>
              <a:rPr lang="en-GB" sz="1400"/>
            </a:br>
            <a:r>
              <a:rPr lang="en-GB" sz="1400"/>
              <a:t>Type:  goto_execution_node   to be sent to a machine that’s load isn’t too heavy</a:t>
            </a:r>
            <a:br>
              <a:rPr lang="en-GB" sz="1400"/>
            </a:br>
            <a:r>
              <a:rPr lang="en-GB" sz="1400"/>
              <a:t>*  or setup x2go if you want a remote desktop experience (But specify a machine name i.e. perf-imglabXX)</a:t>
            </a:r>
            <a:endParaRPr sz="1400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156" y="697400"/>
            <a:ext cx="5406493" cy="224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25050" y="40658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From windows:</a:t>
            </a:r>
            <a:endParaRPr sz="240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25050" y="4452141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 dirty="0"/>
              <a:t>Use </a:t>
            </a:r>
            <a:r>
              <a:rPr lang="en-GB" sz="1400" b="1" dirty="0" err="1"/>
              <a:t>mobaxterm</a:t>
            </a:r>
            <a:r>
              <a:rPr lang="en-GB" sz="1400" b="1" dirty="0"/>
              <a:t> (</a:t>
            </a:r>
            <a:r>
              <a:rPr lang="en-GB" sz="1100" u="sng" dirty="0">
                <a:solidFill>
                  <a:schemeClr val="hlink"/>
                </a:solidFill>
                <a:hlinkClick r:id="rId4"/>
              </a:rPr>
              <a:t>https://mobaxterm.mobatek.net/download.html</a:t>
            </a:r>
            <a:r>
              <a:rPr lang="en-GB" sz="1400" dirty="0"/>
              <a:t>)  and use the same </a:t>
            </a:r>
            <a:r>
              <a:rPr lang="en-GB" sz="1400" dirty="0" err="1"/>
              <a:t>linux</a:t>
            </a:r>
            <a:r>
              <a:rPr lang="en-GB" sz="1400" dirty="0"/>
              <a:t> commands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6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Connecting remotely to the Cluster - X2Go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X2Go is a remote</a:t>
            </a:r>
            <a:br>
              <a:rPr lang="en-GB" sz="1400"/>
            </a:br>
            <a:r>
              <a:rPr lang="en-GB" sz="1400"/>
              <a:t>Desktop software</a:t>
            </a:r>
            <a:br>
              <a:rPr lang="en-GB" sz="1400"/>
            </a:br>
            <a:r>
              <a:rPr lang="en-GB" sz="1400"/>
              <a:t>That can be used</a:t>
            </a:r>
            <a:br>
              <a:rPr lang="en-GB" sz="1400"/>
            </a:br>
            <a:r>
              <a:rPr lang="en-GB" sz="1400"/>
              <a:t>Instead of ssh</a:t>
            </a:r>
            <a:endParaRPr sz="140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550" y="838588"/>
            <a:ext cx="6765748" cy="40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1708</Words>
  <Application>Microsoft Office PowerPoint</Application>
  <PresentationFormat>On-screen Show (16:9)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Consolas</vt:lpstr>
      <vt:lpstr>Simple Dark</vt:lpstr>
      <vt:lpstr>Intro to PERFORM’s Cluster</vt:lpstr>
      <vt:lpstr>A very very brief intro to linux commands</vt:lpstr>
      <vt:lpstr>What is a cluster?</vt:lpstr>
      <vt:lpstr>What is a data center?</vt:lpstr>
      <vt:lpstr>File Server </vt:lpstr>
      <vt:lpstr>File Server Data organization</vt:lpstr>
      <vt:lpstr>User Accounts</vt:lpstr>
      <vt:lpstr>Connecting remotely to the cluster</vt:lpstr>
      <vt:lpstr>Connecting remotely to the Cluster - X2Go</vt:lpstr>
      <vt:lpstr>Copying files</vt:lpstr>
      <vt:lpstr>Using the Cluster:  Modules </vt:lpstr>
      <vt:lpstr>Scheduler</vt:lpstr>
      <vt:lpstr>Submitting jobs</vt:lpstr>
      <vt:lpstr>Monitoring jobs</vt:lpstr>
      <vt:lpstr>Useful Commands</vt:lpstr>
      <vt:lpstr>Example of dealing with errors:</vt:lpstr>
      <vt:lpstr>Submitting to specific hosts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Sriram Narayanan</cp:lastModifiedBy>
  <cp:revision>6</cp:revision>
  <dcterms:modified xsi:type="dcterms:W3CDTF">2025-04-24T14:48:26Z</dcterms:modified>
</cp:coreProperties>
</file>